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27"/>
  </p:notesMasterIdLst>
  <p:sldIdLst>
    <p:sldId id="256" r:id="rId2"/>
    <p:sldId id="366" r:id="rId3"/>
    <p:sldId id="320" r:id="rId4"/>
    <p:sldId id="373" r:id="rId5"/>
    <p:sldId id="350" r:id="rId6"/>
    <p:sldId id="375" r:id="rId7"/>
    <p:sldId id="374" r:id="rId8"/>
    <p:sldId id="400" r:id="rId9"/>
    <p:sldId id="381" r:id="rId10"/>
    <p:sldId id="383" r:id="rId11"/>
    <p:sldId id="384" r:id="rId12"/>
    <p:sldId id="382" r:id="rId13"/>
    <p:sldId id="388" r:id="rId14"/>
    <p:sldId id="387" r:id="rId15"/>
    <p:sldId id="386" r:id="rId16"/>
    <p:sldId id="389" r:id="rId17"/>
    <p:sldId id="390" r:id="rId18"/>
    <p:sldId id="391" r:id="rId19"/>
    <p:sldId id="393" r:id="rId20"/>
    <p:sldId id="394" r:id="rId21"/>
    <p:sldId id="395" r:id="rId22"/>
    <p:sldId id="396" r:id="rId23"/>
    <p:sldId id="399" r:id="rId24"/>
    <p:sldId id="379" r:id="rId25"/>
    <p:sldId id="365" r:id="rId26"/>
  </p:sldIdLst>
  <p:sldSz cx="9144000" cy="5143500" type="screen16x9"/>
  <p:notesSz cx="6781800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A8E46"/>
    <a:srgbClr val="5DE18F"/>
    <a:srgbClr val="21B158"/>
    <a:srgbClr val="A6FF79"/>
    <a:srgbClr val="FF9933"/>
    <a:srgbClr val="FF9999"/>
    <a:srgbClr val="99FF66"/>
    <a:srgbClr val="FF6600"/>
    <a:srgbClr val="FF99CC"/>
    <a:srgbClr val="EA428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57763" autoAdjust="0"/>
  </p:normalViewPr>
  <p:slideViewPr>
    <p:cSldViewPr>
      <p:cViewPr varScale="1">
        <p:scale>
          <a:sx n="58" d="100"/>
          <a:sy n="58" d="100"/>
        </p:scale>
        <p:origin x="-1584" y="-9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72" y="1200"/>
      </p:cViewPr>
      <p:guideLst>
        <p:guide orient="horz" pos="3127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bg-BG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4F-4827-A24D-1367C8F54BD4}"/>
              </c:ext>
            </c:extLst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B4F-4827-A24D-1367C8F54BD4}"/>
              </c:ext>
            </c:extLst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B4F-4827-A24D-1367C8F54BD4}"/>
              </c:ext>
            </c:extLst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B4F-4827-A24D-1367C8F54BD4}"/>
              </c:ext>
            </c:extLst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B4F-4827-A24D-1367C8F54BD4}"/>
              </c:ext>
            </c:extLst>
          </c:dPt>
          <c:dLbls>
            <c:dLbl>
              <c:idx val="1"/>
              <c:layout>
                <c:manualLayout>
                  <c:x val="0"/>
                  <c:y val="-1.1111111111111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4F-4827-A24D-1367C8F54BD4}"/>
                </c:ext>
              </c:extLst>
            </c:dLbl>
            <c:dLbl>
              <c:idx val="3"/>
              <c:layout>
                <c:manualLayout>
                  <c:x val="-2.4154589371980667E-3"/>
                  <c:y val="3.7037037037037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4F-4827-A24D-1367C8F54BD4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Sheet1!$I$18:$I$22</c:f>
              <c:strCache>
                <c:ptCount val="5"/>
                <c:pt idx="0">
                  <c:v>Софийска</c:v>
                </c:pt>
                <c:pt idx="1">
                  <c:v>Кюстендил</c:v>
                </c:pt>
                <c:pt idx="2">
                  <c:v>Благоевград</c:v>
                </c:pt>
                <c:pt idx="3">
                  <c:v>Стофия (столица)</c:v>
                </c:pt>
                <c:pt idx="4">
                  <c:v>Перник</c:v>
                </c:pt>
              </c:strCache>
            </c:strRef>
          </c:cat>
          <c:val>
            <c:numRef>
              <c:f>Sheet1!$J$18:$J$22</c:f>
              <c:numCache>
                <c:formatCode>0.00%</c:formatCode>
                <c:ptCount val="5"/>
                <c:pt idx="0">
                  <c:v>0.24300000000000005</c:v>
                </c:pt>
                <c:pt idx="1">
                  <c:v>0.23500000000000001</c:v>
                </c:pt>
                <c:pt idx="2">
                  <c:v>0.14800000000000005</c:v>
                </c:pt>
                <c:pt idx="3">
                  <c:v>0.127</c:v>
                </c:pt>
                <c:pt idx="4">
                  <c:v>-4.3000000000000003E-2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B4F-4827-A24D-1367C8F54BD4}"/>
            </c:ext>
          </c:extLst>
        </c:ser>
        <c:axId val="65386368"/>
        <c:axId val="65387904"/>
      </c:barChart>
      <c:catAx>
        <c:axId val="65386368"/>
        <c:scaling>
          <c:orientation val="minMax"/>
        </c:scaling>
        <c:axPos val="b"/>
        <c:numFmt formatCode="General" sourceLinked="0"/>
        <c:tickLblPos val="nextTo"/>
        <c:crossAx val="65387904"/>
        <c:crosses val="autoZero"/>
        <c:auto val="1"/>
        <c:lblAlgn val="ctr"/>
        <c:lblOffset val="100"/>
      </c:catAx>
      <c:valAx>
        <c:axId val="65387904"/>
        <c:scaling>
          <c:orientation val="minMax"/>
        </c:scaling>
        <c:axPos val="l"/>
        <c:majorGridlines/>
        <c:numFmt formatCode="0.00%" sourceLinked="1"/>
        <c:tickLblPos val="nextTo"/>
        <c:crossAx val="6538636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8181" y="4715153"/>
            <a:ext cx="54254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547865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78181" y="4715153"/>
            <a:ext cx="54254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lang="bg-BG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73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734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1414" y="4549709"/>
            <a:ext cx="6178973" cy="5046041"/>
          </a:xfrm>
        </p:spPr>
        <p:txBody>
          <a:bodyPr/>
          <a:lstStyle/>
          <a:p>
            <a:pPr algn="just"/>
            <a:endParaRPr lang="bg-BG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73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6060" y="4715153"/>
            <a:ext cx="6178973" cy="4466987"/>
          </a:xfrm>
        </p:spPr>
        <p:txBody>
          <a:bodyPr/>
          <a:lstStyle/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02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1413" y="4549709"/>
            <a:ext cx="6254327" cy="4880597"/>
          </a:xfrm>
        </p:spPr>
        <p:txBody>
          <a:bodyPr/>
          <a:lstStyle/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0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2120" y="4549709"/>
            <a:ext cx="6178973" cy="4466987"/>
          </a:xfrm>
        </p:spPr>
        <p:txBody>
          <a:bodyPr/>
          <a:lstStyle/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02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6767" y="4632431"/>
            <a:ext cx="6178973" cy="5046041"/>
          </a:xfrm>
        </p:spPr>
        <p:txBody>
          <a:bodyPr/>
          <a:lstStyle/>
          <a:p>
            <a:pPr algn="just"/>
            <a:endParaRPr lang="ru-RU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02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180" y="4715153"/>
            <a:ext cx="5651500" cy="4797875"/>
          </a:xfrm>
        </p:spPr>
        <p:txBody>
          <a:bodyPr/>
          <a:lstStyle/>
          <a:p>
            <a:pPr algn="just"/>
            <a:endParaRPr lang="en-US" sz="1200" b="1" i="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63023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457628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539180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7376074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292795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1157364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3412810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="" xmlns:p14="http://schemas.microsoft.com/office/powerpoint/2010/main" val="504753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6767" y="4632431"/>
            <a:ext cx="6178973" cy="4880597"/>
          </a:xfrm>
        </p:spPr>
        <p:txBody>
          <a:bodyPr/>
          <a:lstStyle/>
          <a:p>
            <a:pPr marL="342900" indent="-342900">
              <a:defRPr/>
            </a:pPr>
            <a:endParaRPr lang="ru-RU" altLang="bg-BG" sz="11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118781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bg-BG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6700" y="4582319"/>
            <a:ext cx="6400800" cy="4820166"/>
          </a:xfrm>
        </p:spPr>
        <p:txBody>
          <a:bodyPr/>
          <a:lstStyle/>
          <a:p>
            <a:pPr lvl="1" defTabSz="514350">
              <a:lnSpc>
                <a:spcPct val="114000"/>
              </a:lnSpc>
              <a:spcAft>
                <a:spcPts val="1800"/>
              </a:spcAft>
              <a:buFont typeface="Wingdings" pitchFamily="2" charset="2"/>
              <a:buNone/>
            </a:pPr>
            <a:endParaRPr lang="en-US" sz="1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1414" y="4632431"/>
            <a:ext cx="6178973" cy="5046041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61730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6767" y="4715153"/>
            <a:ext cx="5952913" cy="4466987"/>
          </a:xfrm>
        </p:spPr>
        <p:txBody>
          <a:bodyPr/>
          <a:lstStyle/>
          <a:p>
            <a:pPr algn="just"/>
            <a:endParaRPr lang="bg-BG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sz="12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8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bg-BG" sz="12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135475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="" xmlns:p14="http://schemas.microsoft.com/office/powerpoint/2010/main" val="325426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14683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Shape 11" descr="marco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-25" y="-850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14683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 rotWithShape="1">
          <a:blip r:embed="rId2"/>
          <a:srcRect r="1172" b="4397"/>
          <a:stretch>
            <a:fillRect/>
          </a:stretch>
        </p:blipFill>
        <p:spPr>
          <a:xfrm>
            <a:off x="-3810" y="0"/>
            <a:ext cx="915156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99592" y="699542"/>
            <a:ext cx="7704856" cy="599392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 sz="2800" cap="all" baseline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lang="bg-BG"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99592" y="1434950"/>
            <a:ext cx="7416824" cy="313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68605" lvl="0" indent="-268605" defTabSz="-635">
              <a:spcBef>
                <a:spcPts val="0"/>
              </a:spcBef>
              <a:buClr>
                <a:schemeClr val="accent3"/>
              </a:buClr>
              <a:tabLst>
                <a:tab pos="267970" algn="l"/>
              </a:tabLst>
              <a:defRPr sz="2000">
                <a:solidFill>
                  <a:schemeClr val="tx1"/>
                </a:solidFill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pic>
        <p:nvPicPr>
          <p:cNvPr id="6" name="Picture 12" descr="04_finaENG_RGB_flat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70" y="4221864"/>
            <a:ext cx="438745" cy="43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marco.png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2" descr="04_finaENG_RGB_flat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011910"/>
            <a:ext cx="438745" cy="43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609600" y="645550"/>
            <a:ext cx="8305800" cy="192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bg-BG" alt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РАЗВИТИЕТО НА ТУРИЗМА В ЮГОЗАПАДНИЯ РАЙОН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88" y="3486150"/>
            <a:ext cx="3175620" cy="786688"/>
          </a:xfrm>
          <a:prstGeom prst="rect">
            <a:avLst/>
          </a:prstGeom>
        </p:spPr>
      </p:pic>
      <p:pic>
        <p:nvPicPr>
          <p:cNvPr id="5" name="Picture 12" descr="04_finaENG_RGB_fla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00350"/>
            <a:ext cx="582761" cy="58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9542"/>
            <a:ext cx="7994848" cy="599392"/>
          </a:xfrm>
        </p:spPr>
        <p:txBody>
          <a:bodyPr/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Регистър на туристическите атракции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352550"/>
            <a:ext cx="634138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3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9542"/>
            <a:ext cx="7994848" cy="599392"/>
          </a:xfrm>
        </p:spPr>
        <p:txBody>
          <a:bodyPr/>
          <a:lstStyle/>
          <a:p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Регистър на туристическите фестивали и събития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2551"/>
            <a:ext cx="5715000" cy="3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660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9542"/>
            <a:ext cx="7994848" cy="59939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Единна интерактивна платформа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мобилно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Love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57350"/>
            <a:ext cx="2095500" cy="12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52548"/>
            <a:ext cx="3824287" cy="3335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9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0550"/>
            <a:ext cx="8001000" cy="708384"/>
          </a:xfrm>
        </p:spPr>
        <p:txBody>
          <a:bodyPr/>
          <a:lstStyle/>
          <a:p>
            <a:pPr algn="ctr"/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„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EDEN</a:t>
            </a:r>
            <a: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b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</a:t>
            </a:r>
            <a:r>
              <a:rPr lang="en-US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Destinations of 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  <a: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276350"/>
            <a:ext cx="7416824" cy="3290600"/>
          </a:xfrm>
        </p:spPr>
        <p:txBody>
          <a:bodyPr/>
          <a:lstStyle/>
          <a:p>
            <a:pPr marL="266700" indent="-266700" algn="just">
              <a:tabLst>
                <a:tab pos="628650" algn="l"/>
                <a:tab pos="990600" algn="l"/>
              </a:tabLst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национален конкурс и промоционални кампании, чрез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избере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„Отлична             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всяка от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участващите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към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0600" indent="0" algn="just">
              <a:tabLst>
                <a:tab pos="266700" algn="l"/>
                <a:tab pos="80962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информираността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нововъзникващите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платформа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споделяне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Европа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създаването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мрежа между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наградените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48025"/>
            <a:ext cx="981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569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0550"/>
            <a:ext cx="8001000" cy="708384"/>
          </a:xfrm>
        </p:spPr>
        <p:txBody>
          <a:bodyPr/>
          <a:lstStyle/>
          <a:p>
            <a: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Комуникационна </a:t>
            </a:r>
            <a:r>
              <a:rPr lang="bg-BG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за популяризиране на дестинациите EDEN в България – </a:t>
            </a:r>
            <a:r>
              <a:rPr lang="en-US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g-BG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7620000" cy="3062000"/>
          </a:xfrm>
        </p:spPr>
        <p:txBody>
          <a:bodyPr/>
          <a:lstStyle/>
          <a:p>
            <a:pPr algn="just"/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МТ е конкретен </a:t>
            </a:r>
            <a:r>
              <a:rPr lang="ru-RU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бенефициент</a:t>
            </a: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проекта, </a:t>
            </a:r>
            <a:r>
              <a:rPr lang="ru-RU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</a:t>
            </a: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COSME 2014-2020г. Срок 18м., </a:t>
            </a:r>
            <a:r>
              <a:rPr lang="ru-RU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70 </a:t>
            </a:r>
            <a:r>
              <a:rPr lang="ru-RU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хил.евро</a:t>
            </a:r>
            <a:endParaRPr lang="ru-RU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ЕДЕН дестинации</a:t>
            </a:r>
            <a:r>
              <a:rPr lang="en-US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Белоградчик, Луковит, Враца, Силистра, Каварна, природен парк Странджа“, Кърджали, Казанлък, </a:t>
            </a:r>
            <a:r>
              <a:rPr lang="bg-BG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Белица, Сандански, Сапарева баня и Кюстендил</a:t>
            </a:r>
            <a:endParaRPr lang="ru-RU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62350"/>
            <a:ext cx="5257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379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0550"/>
            <a:ext cx="8305800" cy="708384"/>
          </a:xfrm>
        </p:spPr>
        <p:txBody>
          <a:bodyPr/>
          <a:lstStyle/>
          <a:p>
            <a:r>
              <a:rPr lang="bg-BG" sz="2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Комуникационна </a:t>
            </a:r>
            <a:r>
              <a:rPr lang="bg-BG" sz="2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кампания за популяризиране на дестинациите EDEN в България – </a:t>
            </a:r>
            <a:r>
              <a:rPr lang="en-US" sz="2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g-BG" sz="22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52550"/>
            <a:ext cx="7569224" cy="3062000"/>
          </a:xfrm>
        </p:spPr>
        <p:txBody>
          <a:bodyPr/>
          <a:lstStyle/>
          <a:p>
            <a:pPr algn="just"/>
            <a:r>
              <a:rPr lang="ru-RU" sz="19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Изработени</a:t>
            </a:r>
            <a:r>
              <a:rPr lang="ru-RU" sz="19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видео материала 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популяризиране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интересни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събития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вкл. отделен над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едноминутен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филм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дестинациите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Кюстендил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Сапарева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баня и </a:t>
            </a:r>
            <a:r>
              <a:rPr lang="ru-RU" sz="19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Сандански</a:t>
            </a:r>
            <a:endPara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имаха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9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</a:t>
            </a:r>
          </a:p>
          <a:p>
            <a:pPr algn="just"/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9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жемесечно</a:t>
            </a:r>
            <a:r>
              <a:rPr lang="ru-RU" sz="19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изработва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онлайн </a:t>
            </a:r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бюлетин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информация за всяка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ЕДЕН </a:t>
            </a:r>
            <a:r>
              <a:rPr lang="ru-RU" sz="19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дестинациите</a:t>
            </a:r>
            <a:endPara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19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</a:t>
            </a:r>
            <a:r>
              <a:rPr lang="ru-RU" sz="19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опознавателни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пътувания</a:t>
            </a:r>
            <a:r>
              <a:rPr lang="ru-RU" sz="19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Германия, избрани на база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извършен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за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идентифициране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маркетингови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фигури</a:t>
            </a:r>
            <a:r>
              <a:rPr lang="ru-RU" sz="19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bg-BG" kern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758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0550"/>
            <a:ext cx="8001000" cy="708384"/>
          </a:xfrm>
        </p:spPr>
        <p:txBody>
          <a:bodyPr/>
          <a:lstStyle/>
          <a:p>
            <a:pPr algn="ctr"/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„</a:t>
            </a:r>
            <a:r>
              <a:rPr lang="ru-RU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Културно-туристически</a:t>
            </a:r>
            <a: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ЕДЕН </a:t>
            </a:r>
            <a:r>
              <a:rPr lang="ru-RU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България“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0"/>
            <a:ext cx="7696200" cy="3505200"/>
          </a:xfrm>
        </p:spPr>
        <p:txBody>
          <a:bodyPr/>
          <a:lstStyle/>
          <a:p>
            <a:pPr algn="just"/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Продължителност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месеца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2017г. –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януари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 г.)</a:t>
            </a:r>
          </a:p>
          <a:p>
            <a:pPr algn="just"/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Стойност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проекта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46 890,00 евро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ЕК/МТ</a:t>
            </a:r>
          </a:p>
          <a:p>
            <a:pPr marL="0" indent="0" algn="just">
              <a:buNone/>
            </a:pPr>
            <a:endParaRPr lang="ru-RU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се промотират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малко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нововъзникващи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ултурен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/>
            <a:endParaRPr lang="ru-RU" sz="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47675" indent="-180975" algn="just">
              <a:buFontTx/>
              <a:buChar char="-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Избор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 пет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ЕДЕН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туризъм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–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4 </a:t>
            </a:r>
            <a:r>
              <a:rPr lang="ru-RU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подгласници</a:t>
            </a: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180975" algn="just">
              <a:buFontTx/>
              <a:buChar char="-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церемония по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награждаване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избраните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180975" algn="just">
              <a:buFontTx/>
              <a:buChar char="-"/>
            </a:pP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Професионално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заснемане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промотиране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изготвени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брошури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петте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ЕДЕН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6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0550"/>
            <a:ext cx="8001000" cy="708384"/>
          </a:xfrm>
        </p:spPr>
        <p:txBody>
          <a:bodyPr/>
          <a:lstStyle/>
          <a:p>
            <a:pPr algn="ctr"/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„</a:t>
            </a:r>
            <a:r>
              <a:rPr lang="ru-RU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Културно-туристически</a:t>
            </a:r>
            <a: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ЕДЕН </a:t>
            </a:r>
            <a:r>
              <a:rPr lang="ru-RU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дестинации</a:t>
            </a:r>
            <a:r>
              <a: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България“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GRO/SME/16/C/071-Tourism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BULCULTOURism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0150"/>
            <a:ext cx="7416824" cy="3214400"/>
          </a:xfrm>
        </p:spPr>
        <p:txBody>
          <a:bodyPr/>
          <a:lstStyle/>
          <a:p>
            <a:pPr algn="just"/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дни: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276225" algn="just">
              <a:buFont typeface="Arial" panose="020B0604020202020204" pitchFamily="34" charset="0"/>
              <a:buChar char="•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Благоевград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Югозападен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за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планиране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42925" indent="-276225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гр. Пловдив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ЮЦР)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276225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гр. Габрово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СЦР)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276225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Ловеч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(СЗР)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276225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гр. Бургас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ЮИР)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276225" algn="just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гр. Варна 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за прием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юли 2017 г.</a:t>
            </a:r>
          </a:p>
          <a:p>
            <a:pPr algn="just">
              <a:lnSpc>
                <a:spcPct val="150000"/>
              </a:lnSpc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срок за прием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кандидатстване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 2017 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://www.edenbulgaria.eu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bg-BG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78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9542"/>
            <a:ext cx="8153400" cy="599392"/>
          </a:xfrm>
        </p:spPr>
        <p:txBody>
          <a:bodyPr/>
          <a:lstStyle/>
          <a:p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за Югозападния район за 2016 г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4950"/>
            <a:ext cx="7696200" cy="3132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4 041 675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реализирани нощувки през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en-US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ръст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13,0 %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 2015 г. </a:t>
            </a: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bg-BG" altLang="bg-B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973 893 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пренощували лица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2016г. и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ръст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 2015 г. </a:t>
            </a: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bg-BG" altLang="bg-B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315 252 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лв. приходи от нощувки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2016г. и 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ръст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14,7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 2015 г. </a:t>
            </a:r>
            <a:endParaRPr lang="en-US" altLang="bg-BG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6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9542"/>
            <a:ext cx="8153400" cy="599392"/>
          </a:xfrm>
        </p:spPr>
        <p:txBody>
          <a:bodyPr/>
          <a:lstStyle/>
          <a:p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за 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 СОФИЯ СТОЛИЦА за </a:t>
            </a:r>
            <a:b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4950"/>
            <a:ext cx="7696200" cy="3132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025 272 </a:t>
            </a:r>
            <a:r>
              <a:rPr lang="ru-RU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пренощували лица и </a:t>
            </a: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							</a:t>
            </a:r>
            <a:r>
              <a:rPr lang="ru-RU" altLang="bg-BG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ръст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12,0 %</a:t>
            </a:r>
            <a:r>
              <a:rPr lang="ru-RU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спрямо 2015 </a:t>
            </a:r>
            <a:r>
              <a:rPr lang="ru-RU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783 994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реализирани нощувки и </a:t>
            </a: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ръст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11,1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спрямо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457 649  </a:t>
            </a:r>
            <a:r>
              <a:rPr lang="ru-RU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лв приходи от нощувки и </a:t>
            </a:r>
            <a:endParaRPr lang="en-US" altLang="bg-BG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altLang="bg-BG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ръст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bg-BG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12,7 % </a:t>
            </a:r>
            <a:r>
              <a:rPr lang="ru-RU" altLang="bg-B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 2015 година </a:t>
            </a:r>
            <a:endParaRPr lang="en-US" altLang="bg-B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35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94848" cy="63218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altLang="bg-BG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 за развитие на  туризма в Югозападния район </a:t>
            </a:r>
            <a:endParaRPr lang="bg-BG" altLang="bg-BG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81150"/>
            <a:ext cx="7402016" cy="29858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Богата ресурсна 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база</a:t>
            </a:r>
            <a:endParaRPr lang="ru-RU" altLang="bg-B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bg-BG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bg-BG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Сравнително </a:t>
            </a:r>
            <a:r>
              <a:rPr lang="bg-BG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добра транспортна достъпност на </a:t>
            </a:r>
            <a:r>
              <a:rPr lang="bg-BG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района</a:t>
            </a:r>
          </a:p>
          <a:p>
            <a:pPr algn="just" eaLnBrk="1" hangingPunct="1">
              <a:spcBef>
                <a:spcPct val="0"/>
              </a:spcBef>
            </a:pPr>
            <a:endParaRPr lang="bg-BG" altLang="bg-B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bg-BG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Човешки ресурси</a:t>
            </a:r>
          </a:p>
          <a:p>
            <a:pPr algn="just" eaLnBrk="1" hangingPunct="1">
              <a:spcBef>
                <a:spcPct val="0"/>
              </a:spcBef>
            </a:pPr>
            <a:endParaRPr lang="bg-BG" altLang="bg-BG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Общо равнище на икономическо развитие </a:t>
            </a:r>
            <a:endParaRPr lang="bg-BG" altLang="bg-BG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42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9542"/>
            <a:ext cx="8153400" cy="599392"/>
          </a:xfrm>
        </p:spPr>
        <p:txBody>
          <a:bodyPr/>
          <a:lstStyle/>
          <a:p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</a:t>
            </a:r>
            <a:r>
              <a:rPr lang="en-US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altLang="bg-BG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СофиЙСКА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 ЗА 2016 г.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4950"/>
            <a:ext cx="7696200" cy="3132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над 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284 хил</a:t>
            </a:r>
            <a:r>
              <a:rPr lang="en-US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пренощували</a:t>
            </a:r>
            <a:r>
              <a:rPr lang="ru-RU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лица</a:t>
            </a:r>
            <a:r>
              <a:rPr lang="en-US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 2016г. и</a:t>
            </a:r>
          </a:p>
          <a:p>
            <a:pPr>
              <a:spcBef>
                <a:spcPct val="20000"/>
              </a:spcBef>
              <a:buNone/>
              <a:defRPr/>
            </a:pP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ръст от 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18,5% 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спрямо 2015 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година</a:t>
            </a:r>
          </a:p>
          <a:p>
            <a:pPr>
              <a:spcBef>
                <a:spcPct val="20000"/>
              </a:spcBef>
              <a:buNone/>
              <a:defRPr/>
            </a:pPr>
            <a:endParaRPr lang="en-US" altLang="bg-BG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над </a:t>
            </a:r>
            <a:r>
              <a:rPr lang="ru-RU" altLang="bg-BG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712  хил. </a:t>
            </a:r>
            <a:r>
              <a:rPr lang="ru-RU" altLang="bg-BG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реализирани</a:t>
            </a:r>
            <a:r>
              <a:rPr lang="ru-RU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нощувки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2016г. и</a:t>
            </a:r>
          </a:p>
          <a:p>
            <a:pPr>
              <a:spcBef>
                <a:spcPct val="20000"/>
              </a:spcBef>
              <a:buNone/>
              <a:defRPr/>
            </a:pP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		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lang="ru-RU" altLang="bg-BG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ръст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от  19,6</a:t>
            </a:r>
            <a:r>
              <a:rPr lang="ru-RU" altLang="bg-BG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% </a:t>
            </a:r>
            <a:r>
              <a:rPr lang="ru-RU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спрямо 2015 година </a:t>
            </a:r>
            <a:endParaRPr lang="ru-RU" altLang="bg-BG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20000"/>
              </a:spcBef>
              <a:buNone/>
              <a:defRPr/>
            </a:pPr>
            <a:endParaRPr lang="en-US" altLang="bg-BG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над </a:t>
            </a:r>
            <a:r>
              <a:rPr lang="en-US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27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млн. лв.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приходите от </a:t>
            </a:r>
            <a:r>
              <a:rPr lang="bg-BG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нощувки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</a:t>
            </a:r>
          </a:p>
          <a:p>
            <a:pPr>
              <a:spcBef>
                <a:spcPct val="20000"/>
              </a:spcBef>
              <a:buNone/>
              <a:defRPr/>
            </a:pP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		                 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ръст от 24,3%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спрямо </a:t>
            </a:r>
            <a:r>
              <a:rPr lang="bg-BG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2015 година </a:t>
            </a:r>
            <a:endParaRPr lang="en-US" altLang="bg-BG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71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9542"/>
            <a:ext cx="8153400" cy="599392"/>
          </a:xfrm>
        </p:spPr>
        <p:txBody>
          <a:bodyPr/>
          <a:lstStyle/>
          <a:p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ОБЛАСТ ПЕРНИК ЗА 2016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4950"/>
            <a:ext cx="7696200" cy="3132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041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пренощували лица и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ръст от 3,2%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спрямо 2015 г.  </a:t>
            </a: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892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реализирани нощувки и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ръст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7,3 %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спрямо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 г. </a:t>
            </a: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 </a:t>
            </a: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748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хил. лв.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 от нощувки, </a:t>
            </a:r>
            <a:r>
              <a:rPr lang="bg-BG" altLang="bg-BG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 спад от 4,3%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спрямо 2015г.</a:t>
            </a:r>
            <a:endParaRPr lang="en-US" altLang="bg-BG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9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9542"/>
            <a:ext cx="8153400" cy="599392"/>
          </a:xfrm>
        </p:spPr>
        <p:txBody>
          <a:bodyPr/>
          <a:lstStyle/>
          <a:p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ОБЛАСТ КЮСТЕНДИЛ ЗА 2016   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4950"/>
            <a:ext cx="7696200" cy="3132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92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149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пренощували лица и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ръст от 20,9%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спрямо 2015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година</a:t>
            </a:r>
          </a:p>
          <a:p>
            <a:pPr>
              <a:spcBef>
                <a:spcPct val="20000"/>
              </a:spcBef>
              <a:defRPr/>
            </a:pP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158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764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реализирани нощувки и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ръст от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11,9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спрямо </a:t>
            </a:r>
            <a:r>
              <a:rPr lang="bg-BG" altLang="bg-BG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2015 година </a:t>
            </a:r>
          </a:p>
          <a:p>
            <a:pPr>
              <a:spcBef>
                <a:spcPct val="20000"/>
              </a:spcBef>
              <a:defRPr/>
            </a:pPr>
            <a:endParaRPr lang="bg-BG" altLang="bg-BG" dirty="0" smtClean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bg-BG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lang="en-US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120 319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лв.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приходи от нощувки и </a:t>
            </a:r>
            <a:r>
              <a:rPr lang="bg-BG" altLang="bg-BG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ръст от 23,5% </a:t>
            </a:r>
            <a:r>
              <a:rPr lang="bg-BG" altLang="bg-BG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спрямо 2015 година  </a:t>
            </a:r>
            <a:endParaRPr lang="en-US" altLang="bg-BG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1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9542"/>
            <a:ext cx="8153400" cy="599392"/>
          </a:xfrm>
        </p:spPr>
        <p:txBody>
          <a:bodyPr/>
          <a:lstStyle/>
          <a:p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 за 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 Благоевград за 2016 </a:t>
            </a:r>
            <a:r>
              <a:rPr lang="bg-BG" altLang="bg-BG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altLang="bg-BG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4950"/>
            <a:ext cx="7696200" cy="3132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над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553 000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пренощували лица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ръст от 12,3%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спрямо 2015 година </a:t>
            </a:r>
          </a:p>
          <a:p>
            <a:pPr>
              <a:spcBef>
                <a:spcPct val="20000"/>
              </a:spcBef>
              <a:defRPr/>
            </a:pPr>
            <a:endParaRPr lang="bg-BG" altLang="bg-BG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над 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1,3 млн. </a:t>
            </a:r>
            <a:r>
              <a:rPr lang="ru-RU" altLang="bg-BG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реализирани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altLang="bg-BG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нощувки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lang="ru-RU" altLang="bg-BG" b="1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ръст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от 12,5% </a:t>
            </a:r>
            <a:r>
              <a:rPr lang="ru-RU" altLang="bg-BG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спрямо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2015 година</a:t>
            </a:r>
          </a:p>
          <a:p>
            <a:pPr>
              <a:spcBef>
                <a:spcPct val="20000"/>
              </a:spcBef>
              <a:defRPr/>
            </a:pPr>
            <a:endParaRPr lang="ru-RU" altLang="bg-BG" dirty="0" smtClean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62,8 </a:t>
            </a:r>
            <a:r>
              <a:rPr lang="ru-RU" altLang="bg-BG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млн. </a:t>
            </a:r>
            <a:r>
              <a:rPr lang="ru-RU" altLang="bg-BG" b="1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лв</a:t>
            </a:r>
            <a:r>
              <a:rPr lang="ru-RU" altLang="bg-BG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bg-BG" altLang="bg-BG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приходи от нощувки 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като </a:t>
            </a:r>
            <a:r>
              <a:rPr lang="ru-RU" altLang="bg-BG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ръстът при тях е 14,8% </a:t>
            </a:r>
            <a:r>
              <a:rPr lang="ru-RU" altLang="bg-BG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спрямо 2015 </a:t>
            </a:r>
            <a:r>
              <a:rPr lang="ru-RU" altLang="bg-BG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година</a:t>
            </a:r>
            <a:endParaRPr lang="bg-BG" altLang="bg-BG" dirty="0">
              <a:solidFill>
                <a:srgbClr val="0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7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 НА Приходи </a:t>
            </a:r>
            <a:r>
              <a:rPr lang="bg-BG" sz="1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нощувки в </a:t>
            </a:r>
            <a:r>
              <a:rPr lang="bg-BG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местата </a:t>
            </a:r>
            <a:r>
              <a:rPr lang="bg-BG" sz="1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40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настаняване в ЮЗР ЗА 2016 спрямо 2015 </a:t>
            </a:r>
            <a:endParaRPr lang="bg-BG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00364180"/>
              </p:ext>
            </p:extLst>
          </p:nvPr>
        </p:nvGraphicFramePr>
        <p:xfrm>
          <a:off x="1752600" y="1276350"/>
          <a:ext cx="5257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187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1334" t="26042" r="17619" b="22620"/>
          <a:stretch>
            <a:fillRect/>
          </a:stretch>
        </p:blipFill>
        <p:spPr bwMode="auto">
          <a:xfrm>
            <a:off x="3276600" y="1962150"/>
            <a:ext cx="2393950" cy="19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авоъгълник 7"/>
          <p:cNvSpPr/>
          <p:nvPr/>
        </p:nvSpPr>
        <p:spPr>
          <a:xfrm>
            <a:off x="2819400" y="4019550"/>
            <a:ext cx="3357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146834"/>
                </a:solidFill>
                <a:latin typeface="+mn-lt"/>
                <a:cs typeface="Times New Roman" panose="02020603050405020304" pitchFamily="18" charset="0"/>
              </a:rPr>
              <a:t>www.tourism.government.bg</a:t>
            </a:r>
            <a:endParaRPr lang="en-US" sz="2000" b="1" dirty="0">
              <a:solidFill>
                <a:srgbClr val="146834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828800" y="1428750"/>
            <a:ext cx="5690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146834"/>
                </a:solidFill>
                <a:latin typeface="+mj-lt"/>
                <a:cs typeface="Times New Roman" panose="02020603050405020304" pitchFamily="18" charset="0"/>
              </a:rPr>
              <a:t>БЛАГОДАРЯ ЗА ВНИМАНИЕТО!</a:t>
            </a:r>
            <a:endParaRPr lang="bg-BG" sz="3200" dirty="0">
              <a:solidFill>
                <a:srgbClr val="14683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0" t="711" r="1182" b="1073"/>
          <a:stretch>
            <a:fillRect/>
          </a:stretch>
        </p:blipFill>
        <p:spPr bwMode="auto">
          <a:xfrm>
            <a:off x="611560" y="123478"/>
            <a:ext cx="7992888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11560" y="4876006"/>
            <a:ext cx="295232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2181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 райониране 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ОУТР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6607111"/>
              </p:ext>
            </p:extLst>
          </p:nvPr>
        </p:nvGraphicFramePr>
        <p:xfrm>
          <a:off x="1371600" y="1428750"/>
          <a:ext cx="6477000" cy="3174847"/>
        </p:xfrm>
        <a:graphic>
          <a:graphicData uri="http://schemas.openxmlformats.org/drawingml/2006/table">
            <a:tbl>
              <a:tblPr>
                <a:solidFill>
                  <a:srgbClr val="FF9999"/>
                </a:solidFill>
                <a:tableStyleId>{5C22544A-7EE6-4342-B048-85BDC9FD1C3A}</a:tableStyleId>
              </a:tblPr>
              <a:tblGrid>
                <a:gridCol w="1112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6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578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6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Туристически район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Център на ОУТР</a:t>
                      </a:r>
                      <a:endParaRPr lang="bg-BG" sz="1200" b="1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 panose="020B0604020202020204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 panose="020B0604020202020204"/>
                        </a:rPr>
                        <a:t>Общини от Югозападен район за планиране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1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София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гр. София</a:t>
                      </a:r>
                      <a:endParaRPr lang="bg-BG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Божурище, Ботевград, </a:t>
                      </a: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Бобов дол, Брезник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Годеч, Горна Малина, Драгоман, Елин Пелин, Етрополе, Земен, Ихтиман, Ковачевци, Костинброд, Кюстендил, Невестино, Перник, Правец, Радомир, Своге, Сливница, Столична, Трекляно, Трън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Долина на </a:t>
                      </a:r>
                      <a:r>
                        <a:rPr lang="bg-BG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розите</a:t>
                      </a:r>
                      <a:endParaRPr lang="en-US" sz="12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гр. Казанлък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Антон, Златица,  Копривщица, Мирково,  Пирдоп,  Чавдар, Челопеч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3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Рила-Пирин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200" b="1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гр. </a:t>
                      </a:r>
                      <a:r>
                        <a:rPr lang="bg-BG" sz="12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Благоеврад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Банско, Белица, Благоевград, Бобошево, Гоце Делчев, Гърмен, Долна баня, Дупница, Костенец, Кочериново, Кресна, Петрич, Разлог, Рила, </a:t>
                      </a:r>
                      <a:r>
                        <a:rPr lang="bg-BG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Самоков</a:t>
                      </a:r>
                      <a:r>
                        <a:rPr lang="bg-BG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Сандански, Сапарева баня, Сатовча, Симитли, Струмяни, Хаджидимово, Якоруда</a:t>
                      </a:r>
                      <a:endParaRPr lang="bg-BG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49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 атракции В Софийски туристически район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731990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100" i="1" dirty="0" smtClean="0">
                <a:solidFill>
                  <a:schemeClr val="bg1"/>
                </a:solidFill>
                <a:latin typeface="+mn-lt"/>
              </a:rPr>
              <a:t>Източник: Анализ на териториалното развитие,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2550"/>
            <a:ext cx="3657600" cy="325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809750"/>
            <a:ext cx="352647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9542"/>
            <a:ext cx="7994848" cy="599392"/>
          </a:xfrm>
        </p:spPr>
        <p:txBody>
          <a:bodyPr/>
          <a:lstStyle/>
          <a:p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 атракции В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Рило-пирински туристически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731990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100" i="1" dirty="0" smtClean="0">
                <a:solidFill>
                  <a:schemeClr val="bg1"/>
                </a:solidFill>
                <a:latin typeface="+mn-lt"/>
              </a:rPr>
              <a:t>Източник: Анализ на териториалното развитие, 2015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2550"/>
            <a:ext cx="3022600" cy="33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186729"/>
            <a:ext cx="486266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0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857256" cy="599392"/>
          </a:xfrm>
        </p:spPr>
        <p:txBody>
          <a:bodyPr/>
          <a:lstStyle/>
          <a:p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Туристически атракции В РАЙОН Долината на розите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731990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100" i="1" dirty="0" smtClean="0">
                <a:solidFill>
                  <a:schemeClr val="bg1"/>
                </a:solidFill>
                <a:latin typeface="+mn-lt"/>
              </a:rPr>
              <a:t>Източник: Анализ на териториалното развитие, 2015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433"/>
            <a:ext cx="670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5150"/>
            <a:ext cx="3927042" cy="1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06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6350"/>
            <a:ext cx="7478216" cy="3132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bg-BG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Участия в туристически </a:t>
            </a:r>
            <a:r>
              <a:rPr lang="bg-BG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изложения</a:t>
            </a:r>
          </a:p>
          <a:p>
            <a:pPr algn="just" eaLnBrk="1" hangingPunct="1">
              <a:spcBef>
                <a:spcPct val="0"/>
              </a:spcBef>
            </a:pPr>
            <a:endParaRPr lang="bg-BG" altLang="bg-BG" sz="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bg-BG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Популяризиране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туристически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продукти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чрез интернет 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реклама</a:t>
            </a:r>
          </a:p>
          <a:p>
            <a:pPr algn="just" eaLnBrk="1" hangingPunct="1">
              <a:spcBef>
                <a:spcPct val="0"/>
              </a:spcBef>
            </a:pPr>
            <a:endParaRPr lang="ru-RU" altLang="bg-BG" sz="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bg-BG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Създаване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поддържане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регистър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на туристически </a:t>
            </a:r>
            <a:r>
              <a:rPr lang="ru-RU" altLang="bg-BG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атракции</a:t>
            </a:r>
            <a:endParaRPr lang="ru-RU" altLang="bg-BG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ru-RU" altLang="bg-BG" sz="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bg-BG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Повишаване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изискванията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към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качеството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предлаганите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туристически 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услуги</a:t>
            </a:r>
          </a:p>
          <a:p>
            <a:pPr algn="just" eaLnBrk="1" hangingPunct="1">
              <a:spcBef>
                <a:spcPct val="0"/>
              </a:spcBef>
            </a:pPr>
            <a:endParaRPr lang="ru-RU" altLang="bg-BG" sz="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altLang="bg-BG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Сътрудничество</a:t>
            </a:r>
            <a:r>
              <a:rPr lang="ru-RU" altLang="bg-BG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със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заинтересованите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страни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– министерства,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местни</a:t>
            </a:r>
            <a:r>
              <a:rPr lang="ru-RU" altLang="bg-BG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власти, </a:t>
            </a:r>
            <a:r>
              <a:rPr lang="ru-RU" altLang="bg-BG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туроператори</a:t>
            </a:r>
            <a:endParaRPr lang="bg-BG" altLang="bg-B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endParaRPr lang="en-US" altLang="bg-BG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bg-BG" altLang="bg-BG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 за развитие на туризма </a:t>
            </a:r>
          </a:p>
        </p:txBody>
      </p:sp>
    </p:spTree>
    <p:extLst>
      <p:ext uri="{BB962C8B-B14F-4D97-AF65-F5344CB8AC3E}">
        <p14:creationId xmlns="" xmlns:p14="http://schemas.microsoft.com/office/powerpoint/2010/main" val="40237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Културно-исторически дестинации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52550"/>
            <a:ext cx="5367337" cy="33377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29336" y="1352550"/>
            <a:ext cx="2481263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1.</a:t>
            </a:r>
            <a:r>
              <a:rPr lang="bg-BG" sz="11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Богатствата </a:t>
            </a:r>
            <a:r>
              <a:rPr lang="bg-BG" sz="1100" b="1" dirty="0">
                <a:solidFill>
                  <a:srgbClr val="7030A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Северозапада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g-BG" sz="11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bg-BG" sz="11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Българска </a:t>
            </a:r>
            <a:r>
              <a:rPr lang="bg-BG" sz="1100" b="1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архитектура и </a:t>
            </a:r>
            <a:r>
              <a:rPr lang="bg-BG" sz="1100" b="1" u="sng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занаятчийство</a:t>
            </a:r>
          </a:p>
          <a:p>
            <a:pPr>
              <a:defRPr/>
            </a:pPr>
            <a:endParaRPr lang="bg-BG" sz="1100" b="1" dirty="0" smtClean="0">
              <a:solidFill>
                <a:srgbClr val="EF2D77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sz="1100" b="1" dirty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Долината </a:t>
            </a:r>
            <a:r>
              <a:rPr lang="ru-RU" sz="1100" b="1" dirty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</a:t>
            </a:r>
            <a:r>
              <a:rPr lang="ru-RU" sz="1100" b="1" dirty="0" err="1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розите</a:t>
            </a:r>
            <a:r>
              <a:rPr lang="ru-RU" sz="1100" b="1" dirty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ru-RU" sz="1100" b="1" dirty="0" err="1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тракийските</a:t>
            </a:r>
            <a:r>
              <a:rPr lang="ru-RU" sz="1100" b="1" dirty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rgbClr val="EF2D77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царе</a:t>
            </a:r>
          </a:p>
          <a:p>
            <a:pPr>
              <a:defRPr/>
            </a:pPr>
            <a:endParaRPr lang="bg-BG" sz="1100" b="1" dirty="0" smtClean="0">
              <a:solidFill>
                <a:srgbClr val="0066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1100" b="1" dirty="0">
                <a:solidFill>
                  <a:srgbClr val="0066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bg-BG" sz="11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Магията </a:t>
            </a:r>
            <a:r>
              <a:rPr lang="bg-BG" sz="1100" b="1" dirty="0">
                <a:solidFill>
                  <a:srgbClr val="0066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 източните Родопи</a:t>
            </a:r>
            <a:endParaRPr lang="en-US" sz="1100" b="1" dirty="0">
              <a:solidFill>
                <a:srgbClr val="0066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g-BG" sz="1100" b="1" dirty="0" smtClean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US" sz="11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bg-BG" sz="11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Морските </a:t>
            </a:r>
            <a:r>
              <a:rPr lang="bg-BG" sz="11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крепости на България</a:t>
            </a:r>
            <a:endParaRPr lang="en-US" sz="1100" b="1" dirty="0">
              <a:solidFill>
                <a:srgbClr val="0070C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bg-BG" sz="1100" b="1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bg-BG" sz="1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Софийската </a:t>
            </a:r>
            <a:r>
              <a:rPr lang="bg-BG" sz="1100" b="1" u="sng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света гора</a:t>
            </a:r>
            <a:endParaRPr lang="en-US" sz="1100" b="1" u="sng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bg-BG" sz="1100" b="1" dirty="0" smtClean="0">
              <a:solidFill>
                <a:srgbClr val="E281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7. </a:t>
            </a:r>
            <a:r>
              <a:rPr lang="ru-RU" sz="1100" b="1" dirty="0" err="1" smtClean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Столиците</a:t>
            </a:r>
            <a:r>
              <a:rPr lang="ru-RU" sz="1100" b="1" dirty="0" smtClean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1100" b="1" dirty="0" err="1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градовете</a:t>
            </a:r>
            <a:r>
              <a:rPr lang="ru-RU" sz="1100" b="1" dirty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на </a:t>
            </a:r>
            <a:r>
              <a:rPr lang="ru-RU" sz="1100" b="1" dirty="0" err="1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българските</a:t>
            </a:r>
            <a:r>
              <a:rPr lang="ru-RU" sz="1100" b="1" dirty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царе и </a:t>
            </a:r>
            <a:r>
              <a:rPr lang="ru-RU" sz="1100" b="1" dirty="0" err="1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патриарси</a:t>
            </a:r>
            <a:r>
              <a:rPr lang="en-US" sz="1100" b="1" dirty="0">
                <a:solidFill>
                  <a:srgbClr val="E281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</a:p>
          <a:p>
            <a:pPr>
              <a:defRPr/>
            </a:pPr>
            <a:endParaRPr lang="bg-BG" sz="1100" b="1" dirty="0" smtClean="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8.</a:t>
            </a:r>
            <a:r>
              <a:rPr lang="bg-BG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bg-BG" sz="11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Струма</a:t>
            </a:r>
            <a:endParaRPr lang="en-US" sz="1100" b="1" u="sng" dirty="0">
              <a:solidFill>
                <a:srgbClr val="E281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601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22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146834"/>
      </a:accent6>
      <a:hlink>
        <a:srgbClr val="1155CC"/>
      </a:hlink>
      <a:folHlink>
        <a:srgbClr val="6611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accent6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984</Words>
  <Application>Microsoft Office PowerPoint</Application>
  <PresentationFormat>Презентация на цял екран (16:9)</PresentationFormat>
  <Paragraphs>147</Paragraphs>
  <Slides>25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25</vt:i4>
      </vt:variant>
    </vt:vector>
  </HeadingPairs>
  <TitlesOfParts>
    <vt:vector size="26" baseType="lpstr">
      <vt:lpstr>Gremio template</vt:lpstr>
      <vt:lpstr>АНАЛИЗ НА РАЗВИТИЕТО НА ТУРИЗМА В ЮГОЗАПАДНИЯ РАЙОН </vt:lpstr>
      <vt:lpstr>Фактори за развитие на  туризма в Югозападния район </vt:lpstr>
      <vt:lpstr>Слайд 3</vt:lpstr>
      <vt:lpstr>туристическо райониране и ОУТР (2)</vt:lpstr>
      <vt:lpstr>Туристически атракции В Софийски туристически район</vt:lpstr>
      <vt:lpstr>Туристически атракции В Рило-пирински туристически район</vt:lpstr>
      <vt:lpstr>Туристически атракции В РАЙОН Долината на розите</vt:lpstr>
      <vt:lpstr>Мерки за развитие на туризма </vt:lpstr>
      <vt:lpstr>Културно-исторически дестинации</vt:lpstr>
      <vt:lpstr>Регистър на туристическите атракции</vt:lpstr>
      <vt:lpstr>Регистър на туристическите фестивали и събития</vt:lpstr>
      <vt:lpstr>Единна интерактивна платформа и мобилно приложение      I Love Bulgaria</vt:lpstr>
      <vt:lpstr> инициатива „EDEN“  (European Destinations of Excellence) </vt:lpstr>
      <vt:lpstr>Комуникационна кампания за популяризиране на дестинациите EDEN в България – II издание</vt:lpstr>
      <vt:lpstr>Комуникационна кампания за популяризиране на дестинациите EDEN в България – II издание</vt:lpstr>
      <vt:lpstr> проект „Културно-туристически ЕДЕН дестинации в България“ </vt:lpstr>
      <vt:lpstr>проект „Културно-туристически ЕДЕН дестинации в България“GRO/SME/16/C/071-Tourism BULCULTOURism  </vt:lpstr>
      <vt:lpstr>Резултати за Югозападния район за 2016 г.  </vt:lpstr>
      <vt:lpstr>Резултати за  ОБЛАСТ СОФИЯ СТОЛИЦА за  2016 г.  </vt:lpstr>
      <vt:lpstr>Резултати  за СофиЙСКА област ЗА 2016 г. </vt:lpstr>
      <vt:lpstr>Резултати за ОБЛАСТ ПЕРНИК ЗА 2016 </vt:lpstr>
      <vt:lpstr>Резултати за ОБЛАСТ КЮСТЕНДИЛ ЗА 2016   </vt:lpstr>
      <vt:lpstr>Резултати за  ОБЛАСТ Благоевград за 2016 г.</vt:lpstr>
      <vt:lpstr>ПРОМЯНА НА Приходи от нощувки в местата за настаняване в ЮЗР ЗА 2016 спрямо 2015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1</cp:lastModifiedBy>
  <cp:revision>494</cp:revision>
  <cp:lastPrinted>2017-05-30T14:06:39Z</cp:lastPrinted>
  <dcterms:created xsi:type="dcterms:W3CDTF">2017-05-11T08:29:58Z</dcterms:created>
  <dcterms:modified xsi:type="dcterms:W3CDTF">2017-05-31T21:20:58Z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1033-10.2.0.5820</vt:lpwstr>
  </property>
</Properties>
</file>